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>
  <p:sldMasterIdLst>
    <p:sldMasterId id="2147483679" r:id="rId1"/>
  </p:sldMasterIdLst>
  <p:notesMasterIdLst>
    <p:notesMasterId r:id="rId10"/>
  </p:notesMasterIdLst>
  <p:handoutMasterIdLst>
    <p:handoutMasterId r:id="rId11"/>
  </p:handout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199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9DA6"/>
    <a:srgbClr val="001F5F"/>
    <a:srgbClr val="DFE0E2"/>
    <a:srgbClr val="FFFFFF"/>
    <a:srgbClr val="EC7320"/>
    <a:srgbClr val="FF3399"/>
    <a:srgbClr val="FFF2CC"/>
    <a:srgbClr val="FFCCCC"/>
    <a:srgbClr val="F9DD9D"/>
    <a:srgbClr val="FFFB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52" autoAdjust="0"/>
    <p:restoredTop sz="92136" autoAdjust="0"/>
  </p:normalViewPr>
  <p:slideViewPr>
    <p:cSldViewPr>
      <p:cViewPr varScale="1">
        <p:scale>
          <a:sx n="59" d="100"/>
          <a:sy n="59" d="100"/>
        </p:scale>
        <p:origin x="1312" y="56"/>
      </p:cViewPr>
      <p:guideLst>
        <p:guide orient="horz" pos="2880"/>
        <p:guide pos="199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2764" y="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9268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323" y="1"/>
            <a:ext cx="2949787" cy="499268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CAF28E15-6EF3-45CA-8A42-F5C3E3D07D65}" type="datetimeFigureOut">
              <a:rPr lang="zh-TW" altLang="en-US" smtClean="0"/>
              <a:t>2022/8/17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073"/>
            <a:ext cx="2949787" cy="499266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323" y="9440073"/>
            <a:ext cx="2949787" cy="499266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6077FE12-ACD2-4878-B419-169083A442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0317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9268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323" y="1"/>
            <a:ext cx="2949787" cy="499268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2B30322E-77A4-49BB-957B-45035245B038}" type="datetimeFigureOut">
              <a:rPr lang="zh-TW" altLang="en-US" smtClean="0"/>
              <a:t>2022/8/17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73575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8"/>
            <a:ext cx="5445760" cy="3913613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073"/>
            <a:ext cx="2949787" cy="499266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323" y="9440073"/>
            <a:ext cx="2949787" cy="499266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1389716F-474E-4B5E-A13F-FBDF4A7DD2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278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951"/>
            </a:lvl1pPr>
            <a:lvl2pPr marL="371475" indent="0" algn="ctr">
              <a:buNone/>
              <a:defRPr sz="1625"/>
            </a:lvl2pPr>
            <a:lvl3pPr marL="742951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1" indent="0" algn="ctr">
              <a:buNone/>
              <a:defRPr sz="1300"/>
            </a:lvl7pPr>
            <a:lvl8pPr marL="2600326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24594-487D-4F46-897E-5CBCB2A7CDD8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3181150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70CAB-F261-48AA-A2FC-4EA68D6545D4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126482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45"/>
            <a:ext cx="7886700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/>
          <a:lstStyle>
            <a:lvl1pPr marL="0" indent="0">
              <a:buNone/>
              <a:defRPr sz="1951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1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AD169-0D08-4D28-B2F1-BD0EE0DC69FC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283213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A9244-491E-4F7A-A23F-1DAF97CFFFD8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2776105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3" y="365129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951" b="1"/>
            </a:lvl1pPr>
            <a:lvl2pPr marL="371475" indent="0">
              <a:buNone/>
              <a:defRPr sz="1625" b="1"/>
            </a:lvl2pPr>
            <a:lvl3pPr marL="742951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1" indent="0">
              <a:buNone/>
              <a:defRPr sz="1300" b="1"/>
            </a:lvl7pPr>
            <a:lvl8pPr marL="2600326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951" b="1"/>
            </a:lvl1pPr>
            <a:lvl2pPr marL="371475" indent="0">
              <a:buNone/>
              <a:defRPr sz="1625" b="1"/>
            </a:lvl2pPr>
            <a:lvl3pPr marL="742951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1" indent="0">
              <a:buNone/>
              <a:defRPr sz="1300" b="1"/>
            </a:lvl7pPr>
            <a:lvl8pPr marL="2600326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521E5-D47C-4A15-90C7-5E01D79A81BA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74828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10919-296C-4753-A7C2-9AFE2D214ED4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236890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DFB4ED-5418-4F28-89E7-F248E2AA8E18}" type="datetime1">
              <a:rPr lang="en-US" altLang="zh-CN" smtClean="0"/>
              <a:t>8/17/2022</a:t>
            </a:fld>
            <a:endParaRPr lang="zh-CN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575D70-F6BF-4F6A-854C-F4AEC3E1F4B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897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3" y="987432"/>
            <a:ext cx="4629151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1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3" y="2057400"/>
            <a:ext cx="2949179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9"/>
            </a:lvl2pPr>
            <a:lvl3pPr marL="742951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1" indent="0">
              <a:buNone/>
              <a:defRPr sz="813"/>
            </a:lvl7pPr>
            <a:lvl8pPr marL="2600326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93356-710E-4D7A-B419-3DBF901DFA59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4089770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3" y="987432"/>
            <a:ext cx="4629151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1" indent="0">
              <a:buNone/>
              <a:defRPr sz="1951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1" indent="0">
              <a:buNone/>
              <a:defRPr sz="1625"/>
            </a:lvl7pPr>
            <a:lvl8pPr marL="2600326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r>
              <a:rPr lang="zh-TW" altLang="en-US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3" y="2057400"/>
            <a:ext cx="2949179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9"/>
            </a:lvl2pPr>
            <a:lvl3pPr marL="742951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1" indent="0">
              <a:buNone/>
              <a:defRPr sz="813"/>
            </a:lvl7pPr>
            <a:lvl8pPr marL="2600326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2A3A-5EDF-435C-85F2-867559CEDDB1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820251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57D6-975A-4F96-8112-7C7BEEE59780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2391932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081C-D811-4E9B-82AF-3089BABE8950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</p:spTree>
    <p:extLst>
      <p:ext uri="{BB962C8B-B14F-4D97-AF65-F5344CB8AC3E}">
        <p14:creationId xmlns:p14="http://schemas.microsoft.com/office/powerpoint/2010/main" val="3892493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1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55924-6754-4F91-BB16-2F92A37923B6}" type="datetime1">
              <a:rPr lang="en-US" altLang="zh-TW" smtClean="0"/>
              <a:t>8/17/2022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1" y="635635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1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pc="-5" smtClean="0"/>
              <a:pPr marL="38100">
                <a:lnSpc>
                  <a:spcPts val="1425"/>
                </a:lnSpc>
              </a:pPr>
              <a:t>‹#›</a:t>
            </a:fld>
            <a:endParaRPr lang="en-US" altLang="zh-TW" spc="-5" dirty="0"/>
          </a:p>
        </p:txBody>
      </p:sp>
      <p:sp>
        <p:nvSpPr>
          <p:cNvPr id="7" name="object 4"/>
          <p:cNvSpPr/>
          <p:nvPr/>
        </p:nvSpPr>
        <p:spPr>
          <a:xfrm>
            <a:off x="53507" y="63934"/>
            <a:ext cx="899261" cy="678800"/>
          </a:xfrm>
          <a:prstGeom prst="rect">
            <a:avLst/>
          </a:prstGeom>
          <a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BEBA81E9-F762-4109-82AF-74A5BF794FF3}"/>
              </a:ext>
            </a:extLst>
          </p:cNvPr>
          <p:cNvSpPr/>
          <p:nvPr userDrawn="1"/>
        </p:nvSpPr>
        <p:spPr>
          <a:xfrm>
            <a:off x="53507" y="63934"/>
            <a:ext cx="899261" cy="678800"/>
          </a:xfrm>
          <a:prstGeom prst="rect">
            <a:avLst/>
          </a:prstGeom>
          <a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32814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hf hdr="0" ftr="0" dt="0"/>
  <p:txStyles>
    <p:titleStyle>
      <a:lvl1pPr algn="l" defTabSz="742951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1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951" kern="1200">
          <a:solidFill>
            <a:schemeClr val="tx1"/>
          </a:solidFill>
          <a:latin typeface="+mn-lt"/>
          <a:ea typeface="+mn-ea"/>
          <a:cs typeface="+mn-cs"/>
        </a:defRPr>
      </a:lvl2pPr>
      <a:lvl3pPr marL="928687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2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1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1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1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6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1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2587037-707D-435F-96B7-23ABC225F3F2}"/>
              </a:ext>
            </a:extLst>
          </p:cNvPr>
          <p:cNvSpPr txBox="1"/>
          <p:nvPr/>
        </p:nvSpPr>
        <p:spPr>
          <a:xfrm>
            <a:off x="247739" y="533400"/>
            <a:ext cx="8648521" cy="61401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經 濟 部 工 業 局</a:t>
            </a:r>
            <a:endParaRPr lang="en-US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spcAft>
                <a:spcPts val="2400"/>
              </a:spcAft>
            </a:pP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技術服務機構服務能量登錄申請簡報</a:t>
            </a:r>
            <a:endParaRPr lang="en-US" altLang="zh-TW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4863" algn="just"/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31825" algn="just">
              <a:spcAft>
                <a:spcPts val="1800"/>
              </a:spcAf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申請單位：</a:t>
            </a:r>
          </a:p>
          <a:p>
            <a:pPr marL="631825" algn="just">
              <a:spcAft>
                <a:spcPts val="1800"/>
              </a:spcAf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申請類別：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SD6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綠色製程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金屬產業低碳製程技術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31825" algn="just">
              <a:spcAft>
                <a:spcPts val="1800"/>
              </a:spcAf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簡 報 者：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31825" algn="just">
              <a:spcAft>
                <a:spcPts val="1800"/>
              </a:spcAf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職    稱：</a:t>
            </a:r>
          </a:p>
          <a:p>
            <a:pPr marL="631825" algn="just">
              <a:spcAft>
                <a:spcPts val="1800"/>
              </a:spcAf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日    期：  年  月  日</a:t>
            </a:r>
          </a:p>
          <a:p>
            <a:pPr algn="ctr">
              <a:spcBef>
                <a:spcPts val="600"/>
              </a:spcBef>
            </a:pP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註：簡報時間約為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 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分鐘，請依本格式準備資料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70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19206" y="6340475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1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2427824" y="152400"/>
            <a:ext cx="4288353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壹、技術服務機構簡介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一、基本資料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351D1825-5A84-49A1-A0A6-9CACB5D98E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390996"/>
              </p:ext>
            </p:extLst>
          </p:nvPr>
        </p:nvGraphicFramePr>
        <p:xfrm>
          <a:off x="383722" y="1575990"/>
          <a:ext cx="8376556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139">
                  <a:extLst>
                    <a:ext uri="{9D8B030D-6E8A-4147-A177-3AD203B41FA5}">
                      <a16:colId xmlns:a16="http://schemas.microsoft.com/office/drawing/2014/main" val="1884186038"/>
                    </a:ext>
                  </a:extLst>
                </a:gridCol>
                <a:gridCol w="6282417">
                  <a:extLst>
                    <a:ext uri="{9D8B030D-6E8A-4147-A177-3AD203B41FA5}">
                      <a16:colId xmlns:a16="http://schemas.microsoft.com/office/drawing/2014/main" val="3664006759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學校名稱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1293326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負責人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2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（請填寫校長）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435853"/>
                  </a:ext>
                </a:extLst>
              </a:tr>
              <a:tr h="334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現況及未來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發展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99336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966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1800" y="6400800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2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3453746" y="152403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二、組織表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693567D-B35A-43A8-B450-5CDD349A74EB}"/>
              </a:ext>
            </a:extLst>
          </p:cNvPr>
          <p:cNvSpPr txBox="1"/>
          <p:nvPr/>
        </p:nvSpPr>
        <p:spPr>
          <a:xfrm>
            <a:off x="449285" y="914400"/>
            <a:ext cx="74687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（請填寫學校組織表，並標示出「綠色製程</a:t>
            </a:r>
            <a:r>
              <a:rPr lang="en-US" altLang="zh-TW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金屬產業低碳製程技術」組織位置）</a:t>
            </a:r>
            <a:endParaRPr lang="en-US" altLang="zh-TW" sz="1600" dirty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14786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95406" y="6370637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3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1401905" y="304800"/>
            <a:ext cx="6340197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貳、技術服務機構服務能量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一、申請登錄技術服務項目及分項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8C9BB69-1291-4159-AA93-B2B58011DF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597676"/>
              </p:ext>
            </p:extLst>
          </p:nvPr>
        </p:nvGraphicFramePr>
        <p:xfrm>
          <a:off x="495300" y="1879928"/>
          <a:ext cx="8153400" cy="443147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727020">
                  <a:extLst>
                    <a:ext uri="{9D8B030D-6E8A-4147-A177-3AD203B41FA5}">
                      <a16:colId xmlns:a16="http://schemas.microsoft.com/office/drawing/2014/main" val="3716029910"/>
                    </a:ext>
                  </a:extLst>
                </a:gridCol>
                <a:gridCol w="6426380">
                  <a:extLst>
                    <a:ext uri="{9D8B030D-6E8A-4147-A177-3AD203B41FA5}">
                      <a16:colId xmlns:a16="http://schemas.microsoft.com/office/drawing/2014/main" val="31814217"/>
                    </a:ext>
                  </a:extLst>
                </a:gridCol>
              </a:tblGrid>
              <a:tr h="9394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登錄</a:t>
                      </a:r>
                      <a:r>
                        <a:rPr lang="zh-TW" sz="240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endParaRPr lang="zh-TW" sz="2400" b="0" i="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細明體_HKSCS" panose="02020500000000000000" pitchFamily="18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■ SD6 </a:t>
                      </a: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綠色製程</a:t>
                      </a:r>
                      <a:r>
                        <a:rPr lang="en-US" alt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金屬產業低碳製程技術</a:t>
                      </a:r>
                      <a:endParaRPr lang="zh-TW" sz="2400" b="0" i="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細明體_HKSCS" panose="02020500000000000000" pitchFamily="18" charset="-12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44367207"/>
                  </a:ext>
                </a:extLst>
              </a:tr>
              <a:tr h="349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申請登錄</a:t>
                      </a:r>
                      <a:endParaRPr lang="zh-TW" sz="240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技術分項</a:t>
                      </a:r>
                      <a:endParaRPr lang="zh-TW" sz="2400" b="0" i="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細明體_HKSCS" panose="02020500000000000000" pitchFamily="18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6565" marR="10160" indent="-439420" algn="just">
                        <a:spcAft>
                          <a:spcPts val="0"/>
                        </a:spcAft>
                      </a:pP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□ 601 </a:t>
                      </a: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熱處理製程</a:t>
                      </a:r>
                      <a:endParaRPr lang="zh-TW" sz="240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6565" marR="10160" indent="-439420" algn="just">
                        <a:spcAft>
                          <a:spcPts val="0"/>
                        </a:spcAft>
                      </a:pP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□ 602 </a:t>
                      </a: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表面處理製程</a:t>
                      </a:r>
                      <a:endParaRPr lang="zh-TW" sz="240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6565" marR="10160" indent="-439420" algn="just">
                        <a:spcAft>
                          <a:spcPts val="0"/>
                        </a:spcAft>
                      </a:pP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□ 603 </a:t>
                      </a: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粉末冶金製程</a:t>
                      </a:r>
                      <a:endParaRPr lang="zh-TW" sz="240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6565" marR="10160" indent="-439420" algn="just">
                        <a:spcAft>
                          <a:spcPts val="0"/>
                        </a:spcAft>
                      </a:pP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□ 604 </a:t>
                      </a: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金屬鑄、鍛、焊接製程</a:t>
                      </a:r>
                      <a:endParaRPr lang="zh-TW" sz="240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6565" marR="10160" indent="-439420" algn="just">
                        <a:spcAft>
                          <a:spcPts val="0"/>
                        </a:spcAft>
                      </a:pP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□ 605 </a:t>
                      </a: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金屬成型製程</a:t>
                      </a:r>
                      <a:endParaRPr lang="zh-TW" sz="240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6565" marR="5715" indent="-439420" algn="just">
                        <a:spcAft>
                          <a:spcPts val="0"/>
                        </a:spcAft>
                      </a:pP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□ 606 </a:t>
                      </a:r>
                      <a:r>
                        <a:rPr 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其他金屬加工相關製程</a:t>
                      </a:r>
                      <a:r>
                        <a:rPr lang="en-US" altLang="zh-TW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400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如：</a:t>
                      </a:r>
                      <a:r>
                        <a:rPr lang="zh-TW" altLang="en-US" sz="2400" u="sng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 </a:t>
                      </a:r>
                      <a:r>
                        <a:rPr lang="en-US" altLang="zh-TW" sz="2400" u="none" spc="-3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400" b="0" i="0" baseline="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細明體_HKSCS" panose="02020500000000000000" pitchFamily="18" charset="-12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084314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4871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62751" y="6400800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4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2633011" y="228603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二、技術人員學經歷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69C3276-8F39-47C4-9758-52FB8AD354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062251"/>
              </p:ext>
            </p:extLst>
          </p:nvPr>
        </p:nvGraphicFramePr>
        <p:xfrm>
          <a:off x="152400" y="1469069"/>
          <a:ext cx="8839202" cy="47031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0999">
                  <a:extLst>
                    <a:ext uri="{9D8B030D-6E8A-4147-A177-3AD203B41FA5}">
                      <a16:colId xmlns:a16="http://schemas.microsoft.com/office/drawing/2014/main" val="3891872824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2181754834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3049876222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820454125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1096669752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1878207660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3286653177"/>
                    </a:ext>
                  </a:extLst>
                </a:gridCol>
                <a:gridCol w="580180">
                  <a:extLst>
                    <a:ext uri="{9D8B030D-6E8A-4147-A177-3AD203B41FA5}">
                      <a16:colId xmlns:a16="http://schemas.microsoft.com/office/drawing/2014/main" val="1603941083"/>
                    </a:ext>
                  </a:extLst>
                </a:gridCol>
                <a:gridCol w="3446943">
                  <a:extLst>
                    <a:ext uri="{9D8B030D-6E8A-4147-A177-3AD203B41FA5}">
                      <a16:colId xmlns:a16="http://schemas.microsoft.com/office/drawing/2014/main" val="3266860452"/>
                    </a:ext>
                  </a:extLst>
                </a:gridCol>
              </a:tblGrid>
              <a:tr h="525780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姓名</a:t>
                      </a: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學歷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年資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技術服務能量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2407922"/>
                  </a:ext>
                </a:extLst>
              </a:tr>
              <a:tr h="834391">
                <a:tc vMerge="1">
                  <a:txBody>
                    <a:bodyPr/>
                    <a:lstStyle/>
                    <a:p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博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碩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其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曾負責之專案計畫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05510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9856662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7962620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507896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735483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30401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</a:t>
                      </a:r>
                      <a:endParaRPr lang="en-US" altLang="zh-TW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4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9258068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E4E0DCD3-17CE-4FD8-BFB8-083C5894A580}"/>
              </a:ext>
            </a:extLst>
          </p:cNvPr>
          <p:cNvSpPr txBox="1"/>
          <p:nvPr/>
        </p:nvSpPr>
        <p:spPr>
          <a:xfrm>
            <a:off x="449285" y="914400"/>
            <a:ext cx="6853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（請填寫「綠色製程</a:t>
            </a:r>
            <a:r>
              <a:rPr lang="en-US" altLang="zh-TW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金屬產業低碳製程技術」組織之專任人員學經歷）</a:t>
            </a:r>
            <a:endParaRPr lang="en-US" altLang="zh-TW" sz="1600" dirty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05431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1800" y="6368142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5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3248562" y="19004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三、技術資源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D0DCC5A-BA65-440B-848C-3B18245C1C91}"/>
              </a:ext>
            </a:extLst>
          </p:cNvPr>
          <p:cNvSpPr txBox="1"/>
          <p:nvPr/>
        </p:nvSpPr>
        <p:spPr>
          <a:xfrm>
            <a:off x="381000" y="990600"/>
            <a:ext cx="56220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（請填寫學校具備減碳或節能相關之軟、硬體設備或資源</a:t>
            </a:r>
            <a:r>
              <a:rPr lang="en-US" altLang="zh-TW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3654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17179" y="6448246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6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3248563" y="228603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四、學校實績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C5AE88B9-10CF-4908-AC77-F57B0F82E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774420"/>
              </p:ext>
            </p:extLst>
          </p:nvPr>
        </p:nvGraphicFramePr>
        <p:xfrm>
          <a:off x="152400" y="1480185"/>
          <a:ext cx="8763001" cy="49206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5341">
                  <a:extLst>
                    <a:ext uri="{9D8B030D-6E8A-4147-A177-3AD203B41FA5}">
                      <a16:colId xmlns:a16="http://schemas.microsoft.com/office/drawing/2014/main" val="2442887981"/>
                    </a:ext>
                  </a:extLst>
                </a:gridCol>
                <a:gridCol w="1293459">
                  <a:extLst>
                    <a:ext uri="{9D8B030D-6E8A-4147-A177-3AD203B41FA5}">
                      <a16:colId xmlns:a16="http://schemas.microsoft.com/office/drawing/2014/main" val="23622291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9123382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1808148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794215159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755758243"/>
                    </a:ext>
                  </a:extLst>
                </a:gridCol>
                <a:gridCol w="1410891">
                  <a:extLst>
                    <a:ext uri="{9D8B030D-6E8A-4147-A177-3AD203B41FA5}">
                      <a16:colId xmlns:a16="http://schemas.microsoft.com/office/drawing/2014/main" val="88002418"/>
                    </a:ext>
                  </a:extLst>
                </a:gridCol>
                <a:gridCol w="722710">
                  <a:extLst>
                    <a:ext uri="{9D8B030D-6E8A-4147-A177-3AD203B41FA5}">
                      <a16:colId xmlns:a16="http://schemas.microsoft.com/office/drawing/2014/main" val="1112519215"/>
                    </a:ext>
                  </a:extLst>
                </a:gridCol>
              </a:tblGrid>
              <a:tr h="120586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專案計畫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客戶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合約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金額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執行期間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主持人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計畫內容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概述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相關登錄</a:t>
                      </a:r>
                      <a:endParaRPr lang="en-US" altLang="zh-TW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350930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~</a:t>
                      </a:r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548470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7429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r>
                        <a:rPr kumimoji="0" lang="en-US" altLang="zh-TW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~</a:t>
                      </a: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endParaRPr kumimoji="0" lang="zh-TW" alt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7380569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7429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r>
                        <a:rPr kumimoji="0" lang="en-US" altLang="zh-TW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~</a:t>
                      </a: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endParaRPr kumimoji="0" lang="zh-TW" alt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7266685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7429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r>
                        <a:rPr kumimoji="0" lang="en-US" altLang="zh-TW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~</a:t>
                      </a: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endParaRPr kumimoji="0" lang="zh-TW" alt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2009546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7429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r>
                        <a:rPr kumimoji="0" lang="en-US" altLang="zh-TW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~</a:t>
                      </a:r>
                      <a:r>
                        <a:rPr kumimoji="0" lang="zh-TW" alt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7521950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7429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r>
                        <a:rPr kumimoji="0" lang="en-US" altLang="zh-TW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~</a:t>
                      </a:r>
                      <a:r>
                        <a:rPr kumimoji="0" lang="zh-TW" alt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 月</a:t>
                      </a:r>
                      <a:endParaRPr kumimoji="0" lang="zh-TW" alt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2740738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3D45FC6B-3B7D-4A5B-8399-217C4B9187C5}"/>
              </a:ext>
            </a:extLst>
          </p:cNvPr>
          <p:cNvSpPr txBox="1"/>
          <p:nvPr/>
        </p:nvSpPr>
        <p:spPr>
          <a:xfrm>
            <a:off x="445916" y="977504"/>
            <a:ext cx="48013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（請填寫申請服務項目之輔導案例或專業服務實績</a:t>
            </a:r>
            <a:r>
              <a:rPr lang="en-US" altLang="zh-TW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75562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B280FE7-EF4F-4102-83FC-AB91DFEE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81800" y="6400800"/>
            <a:ext cx="2228851" cy="365125"/>
          </a:xfrm>
        </p:spPr>
        <p:txBody>
          <a:bodyPr/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lang="en-US" altLang="zh-TW" sz="1200" spc="-5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 marL="38100">
                <a:lnSpc>
                  <a:spcPts val="1425"/>
                </a:lnSpc>
              </a:pPr>
              <a:t>7</a:t>
            </a:fld>
            <a:endParaRPr lang="en-US" altLang="zh-TW" sz="1200" spc="-5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BCEF30C-BD68-49F3-90D8-2F3D4676895F}"/>
              </a:ext>
            </a:extLst>
          </p:cNvPr>
          <p:cNvSpPr txBox="1"/>
          <p:nvPr/>
        </p:nvSpPr>
        <p:spPr>
          <a:xfrm>
            <a:off x="2633009" y="190048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五、代表性案例說明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3A600AE6-313E-41A1-9EBD-125FF9785551}"/>
              </a:ext>
            </a:extLst>
          </p:cNvPr>
          <p:cNvSpPr txBox="1"/>
          <p:nvPr/>
        </p:nvSpPr>
        <p:spPr>
          <a:xfrm>
            <a:off x="457200" y="914400"/>
            <a:ext cx="624529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44" indent="-285744">
              <a:buFont typeface="Wingdings" panose="05000000000000000000" pitchFamily="2" charset="2"/>
              <a:buChar char="l"/>
            </a:pP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參考：</a:t>
            </a:r>
            <a:endParaRPr lang="en-US" altLang="zh-TW" sz="1600" dirty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19121" indent="-360354">
              <a:buFont typeface="+mj-lt"/>
              <a:buAutoNum type="arabicPeriod"/>
            </a:pP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案例以可為擬申請登錄服務項目及分項能量說明佐證者為宜</a:t>
            </a:r>
            <a:endParaRPr lang="en-US" altLang="zh-TW" sz="1600" dirty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19121" indent="-360354">
              <a:buFont typeface="+mj-lt"/>
              <a:buAutoNum type="arabicPeriod"/>
            </a:pP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案例中請說明輔導執行手法、輔導前後差異分析及具體效益</a:t>
            </a:r>
            <a:endParaRPr lang="en-US" altLang="zh-TW" sz="1600" dirty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19121" indent="-360354">
              <a:buFont typeface="+mj-lt"/>
              <a:buAutoNum type="arabicPeriod"/>
            </a:pPr>
            <a:r>
              <a:rPr lang="zh-TW" altLang="en-US" sz="1600" dirty="0">
                <a:solidFill>
                  <a:schemeClr val="bg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若無法舉出實績者，以登錄技術服務項目服務能量說明</a:t>
            </a:r>
            <a:endParaRPr lang="en-US" altLang="zh-TW" sz="1600" dirty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10469442"/>
      </p:ext>
    </p:extLst>
  </p:cSld>
  <p:clrMapOvr>
    <a:masterClrMapping/>
  </p:clrMapOvr>
</p:sld>
</file>

<file path=ppt/theme/theme1.xml><?xml version="1.0" encoding="utf-8"?>
<a:theme xmlns:a="http://schemas.openxmlformats.org/drawingml/2006/main" name="佈景主題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佈景主題1" id="{25177A67-8F99-4981-98E5-D453981000B6}" vid="{87C88311-520B-4E6F-BCC4-8FAEDC9B601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佈景主題1</Template>
  <TotalTime>5440</TotalTime>
  <Words>400</Words>
  <PresentationFormat>如螢幕大小 (4:3)</PresentationFormat>
  <Paragraphs>97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8" baseType="lpstr">
      <vt:lpstr>等线</vt:lpstr>
      <vt:lpstr>細明體_HKSCS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佈景主題1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2021-04-08T09:52:09Z</cp:lastPrinted>
  <dcterms:created xsi:type="dcterms:W3CDTF">2020-01-20T00:58:38Z</dcterms:created>
  <dcterms:modified xsi:type="dcterms:W3CDTF">2022-08-17T15:34:53Z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2019-03-13T00:00:00Z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2020-01-20T00:00:00Z</vt:filetime>
  </property>
</Properties>
</file>